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05905-03CE-4A8A-BD10-A1FEF28D4778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E77222-612B-4F97-BF3C-49C6DA99A3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98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439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577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5633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0422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833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2029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8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565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905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0834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591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8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557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6906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972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652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632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0400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745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470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085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840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4746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261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012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8129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008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540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14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73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04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877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398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295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E77222-612B-4F97-BF3C-49C6DA99A33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9527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35024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与脚本间数据的传输</a:t>
            </a: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636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10-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3" name="iSHEJI-3">
            <a:extLst>
              <a:ext uri="{FF2B5EF4-FFF2-40B4-BE49-F238E27FC236}">
                <a16:creationId xmlns:a16="http://schemas.microsoft.com/office/drawing/2014/main" id="{C23DC2AA-8634-51E3-C4DB-82F1BACCD03E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</a:t>
            </a:r>
            <a:r>
              <a:rPr lang="en-US" altLang="zh-CN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Shader/Material</a:t>
            </a: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类、关键字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4">
            <a:extLst>
              <a:ext uri="{FF2B5EF4-FFF2-40B4-BE49-F238E27FC236}">
                <a16:creationId xmlns:a16="http://schemas.microsoft.com/office/drawing/2014/main" id="{76E7BC39-A4C4-F687-0EA2-3A32D091E796}"/>
              </a:ext>
            </a:extLst>
          </p:cNvPr>
          <p:cNvSpPr txBox="1"/>
          <p:nvPr/>
        </p:nvSpPr>
        <p:spPr>
          <a:xfrm>
            <a:off x="312770" y="216674"/>
            <a:ext cx="41061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日期：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2023.2.22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讲解日期：</a:t>
            </a:r>
            <a:r>
              <a:rPr lang="en-US" altLang="zh-CN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2023.3.13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基础运用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最常用的方法：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SetColor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SetFloat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SetInt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SetTexture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04181FD-A442-2E0A-C6C8-8BA37C1F69B3}"/>
              </a:ext>
            </a:extLst>
          </p:cNvPr>
          <p:cNvSpPr txBox="1"/>
          <p:nvPr/>
        </p:nvSpPr>
        <p:spPr>
          <a:xfrm>
            <a:off x="1217181" y="4130336"/>
            <a:ext cx="790712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中，我们也使用这些：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09EAEC-65C8-B672-2926-CC9A9247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81" y="4496817"/>
            <a:ext cx="34290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AFB51BD-0E5E-17BD-50AF-94828A543624}"/>
              </a:ext>
            </a:extLst>
          </p:cNvPr>
          <p:cNvCxnSpPr>
            <a:cxnSpLocks/>
          </p:cNvCxnSpPr>
          <p:nvPr/>
        </p:nvCxnSpPr>
        <p:spPr>
          <a:xfrm flipV="1">
            <a:off x="4509856" y="4584613"/>
            <a:ext cx="798991" cy="16784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HEJI-8">
            <a:extLst>
              <a:ext uri="{FF2B5EF4-FFF2-40B4-BE49-F238E27FC236}">
                <a16:creationId xmlns:a16="http://schemas.microsoft.com/office/drawing/2014/main" id="{EDB76460-0978-45E9-E784-336CC4CC2209}"/>
              </a:ext>
            </a:extLst>
          </p:cNvPr>
          <p:cNvSpPr txBox="1"/>
          <p:nvPr/>
        </p:nvSpPr>
        <p:spPr>
          <a:xfrm>
            <a:off x="5457827" y="4247572"/>
            <a:ext cx="1425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SetTexture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E0DAEF7-CE0F-990A-FF01-C5B796499BBA}"/>
              </a:ext>
            </a:extLst>
          </p:cNvPr>
          <p:cNvCxnSpPr>
            <a:cxnSpLocks/>
          </p:cNvCxnSpPr>
          <p:nvPr/>
        </p:nvCxnSpPr>
        <p:spPr>
          <a:xfrm>
            <a:off x="4533631" y="5303282"/>
            <a:ext cx="637112" cy="25288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8">
            <a:extLst>
              <a:ext uri="{FF2B5EF4-FFF2-40B4-BE49-F238E27FC236}">
                <a16:creationId xmlns:a16="http://schemas.microsoft.com/office/drawing/2014/main" id="{E950B539-6D22-C913-F5E2-72BB06A9D346}"/>
              </a:ext>
            </a:extLst>
          </p:cNvPr>
          <p:cNvSpPr txBox="1"/>
          <p:nvPr/>
        </p:nvSpPr>
        <p:spPr>
          <a:xfrm>
            <a:off x="5308847" y="5316170"/>
            <a:ext cx="1425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 Float()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Range()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BA6D3A5E-663F-1EE3-4061-101736109E1F}"/>
              </a:ext>
            </a:extLst>
          </p:cNvPr>
          <p:cNvSpPr txBox="1"/>
          <p:nvPr/>
        </p:nvSpPr>
        <p:spPr>
          <a:xfrm>
            <a:off x="4753493" y="2800806"/>
            <a:ext cx="598848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</a:t>
            </a:r>
            <a:b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段中声明过的变量才能使用这些方法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需要一一对应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2137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基础运用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旋转矩阵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中没有的参数：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中可以通过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SetMatrix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获得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F6A01DA-A199-911B-1BCF-682830475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329" y="1863741"/>
            <a:ext cx="4247502" cy="419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93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基础运用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旋转矩阵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中没有的参数：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中可以通过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SetMatrix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获得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04181FD-A442-2E0A-C6C8-8BA37C1F69B3}"/>
              </a:ext>
            </a:extLst>
          </p:cNvPr>
          <p:cNvSpPr txBox="1"/>
          <p:nvPr/>
        </p:nvSpPr>
        <p:spPr>
          <a:xfrm>
            <a:off x="6721336" y="3483674"/>
            <a:ext cx="410054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使用列向量左乘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问题：为什么要用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因为在脚本中只有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Matrix4x4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</a:t>
            </a: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才有</a:t>
            </a:r>
            <a:r>
              <a:rPr lang="en-US" altLang="zh-CN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TRS---</a:t>
            </a: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平移、旋转、缩放矩阵</a:t>
            </a:r>
            <a:endParaRPr lang="en-US" altLang="zh-CN" sz="18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457326-6FD0-8DF5-DD2D-E65C1D60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3510292"/>
            <a:ext cx="5419048" cy="2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62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基础运用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旋转矩阵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中没有的参数：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中可以通过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SetMatrix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获得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04181FD-A442-2E0A-C6C8-8BA37C1F69B3}"/>
              </a:ext>
            </a:extLst>
          </p:cNvPr>
          <p:cNvSpPr txBox="1"/>
          <p:nvPr/>
        </p:nvSpPr>
        <p:spPr>
          <a:xfrm>
            <a:off x="6721336" y="3483674"/>
            <a:ext cx="410054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使用列向量左乘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问题：为什么要用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因为在脚本中只有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Matrix4x4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</a:t>
            </a: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才有</a:t>
            </a:r>
            <a:r>
              <a:rPr lang="en-US" altLang="zh-CN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TRS---</a:t>
            </a: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平移、旋转、缩放矩阵</a:t>
            </a:r>
            <a:endParaRPr lang="en-US" altLang="zh-CN" sz="18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457326-6FD0-8DF5-DD2D-E65C1D60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3510292"/>
            <a:ext cx="5419048" cy="23523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644B37-2797-946C-CB7C-89D6A6E4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60" y="731085"/>
            <a:ext cx="5431620" cy="23058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58C2919-75E7-3D0B-0ED7-455E4C24B838}"/>
              </a:ext>
            </a:extLst>
          </p:cNvPr>
          <p:cNvSpPr/>
          <p:nvPr/>
        </p:nvSpPr>
        <p:spPr>
          <a:xfrm>
            <a:off x="2556769" y="4971495"/>
            <a:ext cx="1695635" cy="2396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3C7769-44E6-8DAA-1311-4BFCA812C384}"/>
              </a:ext>
            </a:extLst>
          </p:cNvPr>
          <p:cNvSpPr/>
          <p:nvPr/>
        </p:nvSpPr>
        <p:spPr>
          <a:xfrm>
            <a:off x="9165482" y="2523604"/>
            <a:ext cx="1283535" cy="1840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574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基础运用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旋转矩阵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中没有的参数：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中可以通过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SetMatrix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获得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04181FD-A442-2E0A-C6C8-8BA37C1F69B3}"/>
              </a:ext>
            </a:extLst>
          </p:cNvPr>
          <p:cNvSpPr txBox="1"/>
          <p:nvPr/>
        </p:nvSpPr>
        <p:spPr>
          <a:xfrm>
            <a:off x="6721336" y="3483674"/>
            <a:ext cx="4100544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核心：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使用列向量左乘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4x4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问题：为什么要用</a:t>
            </a: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因为在脚本中只有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Matrix4x4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</a:t>
            </a: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才有</a:t>
            </a:r>
            <a:r>
              <a:rPr lang="en-US" altLang="zh-CN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TRS---</a:t>
            </a:r>
            <a:r>
              <a:rPr lang="zh-CN" altLang="en-US" sz="18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平移、旋转、缩放矩阵</a:t>
            </a:r>
            <a:endParaRPr lang="en-US" altLang="zh-CN" sz="18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457326-6FD0-8DF5-DD2D-E65C1D607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14" y="3510292"/>
            <a:ext cx="5419048" cy="23523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B644B37-2797-946C-CB7C-89D6A6E41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260" y="731085"/>
            <a:ext cx="5431620" cy="230581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58C2919-75E7-3D0B-0ED7-455E4C24B838}"/>
              </a:ext>
            </a:extLst>
          </p:cNvPr>
          <p:cNvSpPr/>
          <p:nvPr/>
        </p:nvSpPr>
        <p:spPr>
          <a:xfrm>
            <a:off x="2556769" y="4971495"/>
            <a:ext cx="1695635" cy="23969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B3C7769-44E6-8DAA-1311-4BFCA812C384}"/>
              </a:ext>
            </a:extLst>
          </p:cNvPr>
          <p:cNvSpPr/>
          <p:nvPr/>
        </p:nvSpPr>
        <p:spPr>
          <a:xfrm>
            <a:off x="9165482" y="2523604"/>
            <a:ext cx="1283535" cy="18408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503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构造器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创建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D68C3C4-2198-21B3-BD09-5AC234A934F2}"/>
              </a:ext>
            </a:extLst>
          </p:cNvPr>
          <p:cNvCxnSpPr>
            <a:cxnSpLocks/>
          </p:cNvCxnSpPr>
          <p:nvPr/>
        </p:nvCxnSpPr>
        <p:spPr>
          <a:xfrm>
            <a:off x="5841507" y="2647588"/>
            <a:ext cx="0" cy="5659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8">
            <a:extLst>
              <a:ext uri="{FF2B5EF4-FFF2-40B4-BE49-F238E27FC236}">
                <a16:creationId xmlns:a16="http://schemas.microsoft.com/office/drawing/2014/main" id="{5CB5630F-0B88-D18A-4D56-B8BBACB2B256}"/>
              </a:ext>
            </a:extLst>
          </p:cNvPr>
          <p:cNvSpPr txBox="1"/>
          <p:nvPr/>
        </p:nvSpPr>
        <p:spPr>
          <a:xfrm>
            <a:off x="4920648" y="3290500"/>
            <a:ext cx="2971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不需要创建即可使用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544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构造器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创建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D68C3C4-2198-21B3-BD09-5AC234A934F2}"/>
              </a:ext>
            </a:extLst>
          </p:cNvPr>
          <p:cNvCxnSpPr>
            <a:cxnSpLocks/>
          </p:cNvCxnSpPr>
          <p:nvPr/>
        </p:nvCxnSpPr>
        <p:spPr>
          <a:xfrm>
            <a:off x="5841507" y="2647588"/>
            <a:ext cx="0" cy="5659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8">
            <a:extLst>
              <a:ext uri="{FF2B5EF4-FFF2-40B4-BE49-F238E27FC236}">
                <a16:creationId xmlns:a16="http://schemas.microsoft.com/office/drawing/2014/main" id="{5CB5630F-0B88-D18A-4D56-B8BBACB2B256}"/>
              </a:ext>
            </a:extLst>
          </p:cNvPr>
          <p:cNvSpPr txBox="1"/>
          <p:nvPr/>
        </p:nvSpPr>
        <p:spPr>
          <a:xfrm>
            <a:off x="4920648" y="3290500"/>
            <a:ext cx="2971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不需要创建即可使用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47ECC1-1664-8133-C897-ECC3C4AD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81" y="3886603"/>
            <a:ext cx="3466667" cy="647619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D06D024-3C3E-9C95-0514-5E78896EE86B}"/>
              </a:ext>
            </a:extLst>
          </p:cNvPr>
          <p:cNvCxnSpPr>
            <a:cxnSpLocks/>
          </p:cNvCxnSpPr>
          <p:nvPr/>
        </p:nvCxnSpPr>
        <p:spPr>
          <a:xfrm>
            <a:off x="4496040" y="4051740"/>
            <a:ext cx="67470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HEJI-8">
            <a:extLst>
              <a:ext uri="{FF2B5EF4-FFF2-40B4-BE49-F238E27FC236}">
                <a16:creationId xmlns:a16="http://schemas.microsoft.com/office/drawing/2014/main" id="{75B09B2C-9FD9-00E6-1EC3-60CE46D0549B}"/>
              </a:ext>
            </a:extLst>
          </p:cNvPr>
          <p:cNvSpPr txBox="1"/>
          <p:nvPr/>
        </p:nvSpPr>
        <p:spPr>
          <a:xfrm>
            <a:off x="5250601" y="3913240"/>
            <a:ext cx="2971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创建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D42B9C9-DD24-3148-305C-3A3524D6A8C7}"/>
              </a:ext>
            </a:extLst>
          </p:cNvPr>
          <p:cNvCxnSpPr>
            <a:cxnSpLocks/>
          </p:cNvCxnSpPr>
          <p:nvPr/>
        </p:nvCxnSpPr>
        <p:spPr>
          <a:xfrm>
            <a:off x="4683951" y="4343555"/>
            <a:ext cx="674703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FA9E139B-BEB0-346D-C6E8-CD19D5A6DAF6}"/>
              </a:ext>
            </a:extLst>
          </p:cNvPr>
          <p:cNvSpPr txBox="1"/>
          <p:nvPr/>
        </p:nvSpPr>
        <p:spPr>
          <a:xfrm>
            <a:off x="5438512" y="4205055"/>
            <a:ext cx="29716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复制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Material(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属性同样复制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723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36300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之间的切换：</a:t>
            </a:r>
            <a:b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Shader---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带透明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Fresnel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D42B9C9-DD24-3148-305C-3A3524D6A8C7}"/>
              </a:ext>
            </a:extLst>
          </p:cNvPr>
          <p:cNvCxnSpPr>
            <a:cxnSpLocks/>
          </p:cNvCxnSpPr>
          <p:nvPr/>
        </p:nvCxnSpPr>
        <p:spPr>
          <a:xfrm flipV="1">
            <a:off x="3618630" y="2858610"/>
            <a:ext cx="1539296" cy="26870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FC03B6-2F43-73A1-396C-7BE1DEBD1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90" y="1438659"/>
            <a:ext cx="1447619" cy="2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848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36300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之间的切换：</a:t>
            </a:r>
            <a:b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Shader---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Shader---</a:t>
            </a: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带透明</a:t>
            </a: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Fresnel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76775F57-81B6-7855-2AD1-2FDFE688BB15}"/>
              </a:ext>
            </a:extLst>
          </p:cNvPr>
          <p:cNvCxnSpPr>
            <a:cxnSpLocks/>
          </p:cNvCxnSpPr>
          <p:nvPr/>
        </p:nvCxnSpPr>
        <p:spPr>
          <a:xfrm flipV="1">
            <a:off x="4662328" y="3038810"/>
            <a:ext cx="1539296" cy="26870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7480410-C7A9-96B6-9A57-7E54FE89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325" y="1555965"/>
            <a:ext cx="1607377" cy="2493262"/>
          </a:xfrm>
          <a:prstGeom prst="rect">
            <a:avLst/>
          </a:prstGeom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9F737B77-B2DB-6F6A-83A1-F87C7027A455}"/>
              </a:ext>
            </a:extLst>
          </p:cNvPr>
          <p:cNvSpPr txBox="1"/>
          <p:nvPr/>
        </p:nvSpPr>
        <p:spPr>
          <a:xfrm>
            <a:off x="8049204" y="3433674"/>
            <a:ext cx="363002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中空透明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混合模式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边缘发光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辉光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Bloom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D90E9F5-98DF-5381-6436-146023D0F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126" y="4329017"/>
            <a:ext cx="7790476" cy="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746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36300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之间的切换：</a:t>
            </a:r>
            <a:b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Shader---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Shader---</a:t>
            </a: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带透明</a:t>
            </a: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Fresnel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76775F57-81B6-7855-2AD1-2FDFE688BB15}"/>
              </a:ext>
            </a:extLst>
          </p:cNvPr>
          <p:cNvCxnSpPr>
            <a:cxnSpLocks/>
          </p:cNvCxnSpPr>
          <p:nvPr/>
        </p:nvCxnSpPr>
        <p:spPr>
          <a:xfrm flipV="1">
            <a:off x="4662328" y="3038810"/>
            <a:ext cx="1539296" cy="26870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7480410-C7A9-96B6-9A57-7E54FE89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325" y="1555965"/>
            <a:ext cx="1607377" cy="2493262"/>
          </a:xfrm>
          <a:prstGeom prst="rect">
            <a:avLst/>
          </a:prstGeom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9F737B77-B2DB-6F6A-83A1-F87C7027A455}"/>
              </a:ext>
            </a:extLst>
          </p:cNvPr>
          <p:cNvSpPr txBox="1"/>
          <p:nvPr/>
        </p:nvSpPr>
        <p:spPr>
          <a:xfrm>
            <a:off x="8049204" y="3433674"/>
            <a:ext cx="363002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中空透明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混合模式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边缘发光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辉光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Bloom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1EE16B-1205-E8A5-2958-83F92BA0A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416" y="4776490"/>
            <a:ext cx="3714286" cy="2009524"/>
          </a:xfrm>
          <a:prstGeom prst="rect">
            <a:avLst/>
          </a:prstGeom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7406E73-72D1-D423-F829-3823416D0AC7}"/>
              </a:ext>
            </a:extLst>
          </p:cNvPr>
          <p:cNvCxnSpPr>
            <a:cxnSpLocks/>
          </p:cNvCxnSpPr>
          <p:nvPr/>
        </p:nvCxnSpPr>
        <p:spPr>
          <a:xfrm flipV="1">
            <a:off x="6760917" y="4093767"/>
            <a:ext cx="348552" cy="63818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SHEJI-8">
            <a:extLst>
              <a:ext uri="{FF2B5EF4-FFF2-40B4-BE49-F238E27FC236}">
                <a16:creationId xmlns:a16="http://schemas.microsoft.com/office/drawing/2014/main" id="{61B5D5AF-DCF7-5D83-D8C4-E8B57244ED5A}"/>
              </a:ext>
            </a:extLst>
          </p:cNvPr>
          <p:cNvSpPr txBox="1"/>
          <p:nvPr/>
        </p:nvSpPr>
        <p:spPr>
          <a:xfrm>
            <a:off x="9646254" y="3173162"/>
            <a:ext cx="20202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 One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One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EFBD991F-D893-7E3F-2F35-9165129FB4AB}"/>
              </a:ext>
            </a:extLst>
          </p:cNvPr>
          <p:cNvSpPr txBox="1"/>
          <p:nvPr/>
        </p:nvSpPr>
        <p:spPr>
          <a:xfrm>
            <a:off x="8049203" y="6464366"/>
            <a:ext cx="363002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SrcAlpha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OneMinusSrcAlpha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DBF8766F-5C85-FD13-C779-0D9C0407FD7B}"/>
              </a:ext>
            </a:extLst>
          </p:cNvPr>
          <p:cNvSpPr txBox="1"/>
          <p:nvPr/>
        </p:nvSpPr>
        <p:spPr>
          <a:xfrm>
            <a:off x="10655210" y="2824175"/>
            <a:ext cx="490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更亮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97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简述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b="1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b="1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3602244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5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887077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948632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一个实例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363002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之间的切换：</a:t>
            </a:r>
            <a:b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Shader---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Phong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Shader---</a:t>
            </a: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带透明</a:t>
            </a: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Fresnel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76775F57-81B6-7855-2AD1-2FDFE688BB15}"/>
              </a:ext>
            </a:extLst>
          </p:cNvPr>
          <p:cNvCxnSpPr>
            <a:cxnSpLocks/>
          </p:cNvCxnSpPr>
          <p:nvPr/>
        </p:nvCxnSpPr>
        <p:spPr>
          <a:xfrm flipV="1">
            <a:off x="4662328" y="3038810"/>
            <a:ext cx="1539296" cy="26870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27480410-C7A9-96B6-9A57-7E54FE897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325" y="1555965"/>
            <a:ext cx="1607377" cy="2493262"/>
          </a:xfrm>
          <a:prstGeom prst="rect">
            <a:avLst/>
          </a:prstGeom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9F737B77-B2DB-6F6A-83A1-F87C7027A455}"/>
              </a:ext>
            </a:extLst>
          </p:cNvPr>
          <p:cNvSpPr txBox="1"/>
          <p:nvPr/>
        </p:nvSpPr>
        <p:spPr>
          <a:xfrm>
            <a:off x="8049204" y="3433674"/>
            <a:ext cx="363002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中空透明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混合模式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边缘发光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辉光</a:t>
            </a: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Bloom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8577E0D-8FDF-25D5-48C0-4845785BB577}"/>
              </a:ext>
            </a:extLst>
          </p:cNvPr>
          <p:cNvCxnSpPr>
            <a:cxnSpLocks/>
          </p:cNvCxnSpPr>
          <p:nvPr/>
        </p:nvCxnSpPr>
        <p:spPr>
          <a:xfrm flipH="1">
            <a:off x="9339309" y="4202070"/>
            <a:ext cx="668857" cy="84932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HEJI-8">
            <a:extLst>
              <a:ext uri="{FF2B5EF4-FFF2-40B4-BE49-F238E27FC236}">
                <a16:creationId xmlns:a16="http://schemas.microsoft.com/office/drawing/2014/main" id="{46073294-1D74-518F-BC31-C60ECE819855}"/>
              </a:ext>
            </a:extLst>
          </p:cNvPr>
          <p:cNvSpPr txBox="1"/>
          <p:nvPr/>
        </p:nvSpPr>
        <p:spPr>
          <a:xfrm>
            <a:off x="8193153" y="5179700"/>
            <a:ext cx="363002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需要开启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后处理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***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详细看文档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***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C89CDDD-4BD8-8AC3-3ECB-70E9689DF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574" y="4626732"/>
            <a:ext cx="5399293" cy="1613038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AB87691C-DD4E-FBAC-7662-F366B694E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82" y="3608755"/>
            <a:ext cx="1322270" cy="312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034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513923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切换脚本：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两种写法：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tempMat.SetColor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("_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FresnelColor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", color);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tempMat.color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color;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4699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513923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切换脚本：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两种写法：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tempMat.SetColor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("_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FresnelColor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", color);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tempMat.color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color;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C988C0F-2E5E-80FE-1B37-966C89401B56}"/>
              </a:ext>
            </a:extLst>
          </p:cNvPr>
          <p:cNvSpPr txBox="1"/>
          <p:nvPr/>
        </p:nvSpPr>
        <p:spPr>
          <a:xfrm>
            <a:off x="6657316" y="3330593"/>
            <a:ext cx="4590691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一般的传输方式，使用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SetColor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不需要在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中声明</a:t>
            </a:r>
            <a:b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需要在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段中声明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7A3114-35B0-6412-EC76-C2A0FF07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316" y="4659358"/>
            <a:ext cx="2028571" cy="238095"/>
          </a:xfrm>
          <a:prstGeom prst="rect">
            <a:avLst/>
          </a:prstGeom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9DABFD61-97A4-4231-AC69-6752E6DDD2F8}"/>
              </a:ext>
            </a:extLst>
          </p:cNvPr>
          <p:cNvSpPr txBox="1"/>
          <p:nvPr/>
        </p:nvSpPr>
        <p:spPr>
          <a:xfrm>
            <a:off x="8122132" y="4948945"/>
            <a:ext cx="142136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只需要这一句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436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513923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切换脚本：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两种写法：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tempMat.SetColor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("_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FresnelColor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", color);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tempMat.color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color;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A436C8-AD0E-7247-EEFE-75956AA0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03" y="4485197"/>
            <a:ext cx="6180952" cy="2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4D989C-E9A2-967C-5225-06FBC78E2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03" y="4808182"/>
            <a:ext cx="2028571" cy="238095"/>
          </a:xfrm>
          <a:prstGeom prst="rect">
            <a:avLst/>
          </a:prstGeom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85497014-7D8C-E89A-138E-A77F8E09C739}"/>
              </a:ext>
            </a:extLst>
          </p:cNvPr>
          <p:cNvSpPr txBox="1"/>
          <p:nvPr/>
        </p:nvSpPr>
        <p:spPr>
          <a:xfrm>
            <a:off x="6356412" y="5065019"/>
            <a:ext cx="88776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都需要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140F47A9-5180-6ECE-3BDB-947F9B9FE9CF}"/>
              </a:ext>
            </a:extLst>
          </p:cNvPr>
          <p:cNvSpPr txBox="1"/>
          <p:nvPr/>
        </p:nvSpPr>
        <p:spPr>
          <a:xfrm>
            <a:off x="6657316" y="3330593"/>
            <a:ext cx="4590691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Material.color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属性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中声明</a:t>
            </a:r>
            <a:b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需要在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段中声明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2BEF01E-E177-04EA-4830-F275F27B8C38}"/>
              </a:ext>
            </a:extLst>
          </p:cNvPr>
          <p:cNvSpPr/>
          <p:nvPr/>
        </p:nvSpPr>
        <p:spPr>
          <a:xfrm>
            <a:off x="5202315" y="4438589"/>
            <a:ext cx="1154097" cy="35085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696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5139231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切换脚本：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两种写法：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tempMat.SetColor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("_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FresnelColor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", color);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tempMat.color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= color;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3F9C1B29-AB05-649C-C572-8CD5AB0AB8A6}"/>
              </a:ext>
            </a:extLst>
          </p:cNvPr>
          <p:cNvSpPr txBox="1"/>
          <p:nvPr/>
        </p:nvSpPr>
        <p:spPr>
          <a:xfrm>
            <a:off x="6657316" y="3330593"/>
            <a:ext cx="4590691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Material.color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属性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中声明</a:t>
            </a:r>
            <a:b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需要在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段中声明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A436C8-AD0E-7247-EEFE-75956AA0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03" y="4485197"/>
            <a:ext cx="6180952" cy="266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D4D989C-E9A2-967C-5225-06FBC78E2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03" y="4808182"/>
            <a:ext cx="2028571" cy="23809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53631F2-DBAC-6E54-F178-FA1723417853}"/>
              </a:ext>
            </a:extLst>
          </p:cNvPr>
          <p:cNvSpPr/>
          <p:nvPr/>
        </p:nvSpPr>
        <p:spPr>
          <a:xfrm>
            <a:off x="6306057" y="4475469"/>
            <a:ext cx="1284351" cy="27639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61052E2-041D-704A-2BCD-0F9C521E7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053" y="5227806"/>
            <a:ext cx="9724008" cy="82603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4427B96-F8DD-0949-3450-5B5F05FF1594}"/>
              </a:ext>
            </a:extLst>
          </p:cNvPr>
          <p:cNvSpPr/>
          <p:nvPr/>
        </p:nvSpPr>
        <p:spPr>
          <a:xfrm>
            <a:off x="4744804" y="5635625"/>
            <a:ext cx="482912" cy="1897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710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51392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切换脚本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E7D8BDC-4030-B31E-D1B5-AA5DD47F9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762" y="1734696"/>
            <a:ext cx="3990476" cy="4723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637569-4414-DB9B-9B8C-6316A932F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167" y="2934696"/>
            <a:ext cx="3380952" cy="352380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668CF03-0BB6-40BC-99AD-3C6B342BE263}"/>
              </a:ext>
            </a:extLst>
          </p:cNvPr>
          <p:cNvSpPr/>
          <p:nvPr/>
        </p:nvSpPr>
        <p:spPr>
          <a:xfrm>
            <a:off x="4380820" y="2379215"/>
            <a:ext cx="2517130" cy="17920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578C725-EB61-C760-4C7E-A20092D72582}"/>
              </a:ext>
            </a:extLst>
          </p:cNvPr>
          <p:cNvCxnSpPr>
            <a:cxnSpLocks/>
          </p:cNvCxnSpPr>
          <p:nvPr/>
        </p:nvCxnSpPr>
        <p:spPr>
          <a:xfrm flipH="1">
            <a:off x="2885243" y="2647588"/>
            <a:ext cx="1436018" cy="137399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8">
            <a:extLst>
              <a:ext uri="{FF2B5EF4-FFF2-40B4-BE49-F238E27FC236}">
                <a16:creationId xmlns:a16="http://schemas.microsoft.com/office/drawing/2014/main" id="{7EB1B4CE-78BE-4565-8B78-3A76AE4910A2}"/>
              </a:ext>
            </a:extLst>
          </p:cNvPr>
          <p:cNvSpPr txBox="1"/>
          <p:nvPr/>
        </p:nvSpPr>
        <p:spPr>
          <a:xfrm>
            <a:off x="2239069" y="4081674"/>
            <a:ext cx="118996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HDR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6395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临时材质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513923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切换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478FFF45-C804-D513-F5FE-441BFAB6C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041" y="2639088"/>
            <a:ext cx="2512104" cy="3600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523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关键字？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4-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自定义材质面板使用过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[Toggle]/[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ToggleOff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]/[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KeywordEnum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]---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4703A0-F0D1-589E-5BE3-F858F17FB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3299489"/>
            <a:ext cx="4984443" cy="59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56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关键字？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4-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自定义材质面板使用过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[Toggle]/[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ToggleOff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]/[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KeywordEnum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]---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4703A0-F0D1-589E-5BE3-F858F17FB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3299489"/>
            <a:ext cx="4984443" cy="591902"/>
          </a:xfrm>
          <a:prstGeom prst="rect">
            <a:avLst/>
          </a:prstGeom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BD2CFA3F-555B-29D2-B689-0BD16ADB245C}"/>
              </a:ext>
            </a:extLst>
          </p:cNvPr>
          <p:cNvSpPr txBox="1"/>
          <p:nvPr/>
        </p:nvSpPr>
        <p:spPr>
          <a:xfrm>
            <a:off x="1191214" y="4040152"/>
            <a:ext cx="83263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含义：</a:t>
            </a:r>
            <a:b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</a:t>
            </a:r>
            <a:r>
              <a:rPr lang="en-US" altLang="zh-CN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if</a:t>
            </a: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62168F-DB44-718C-3C50-71F5B695C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707" y="4123658"/>
            <a:ext cx="7506066" cy="157793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F7656A2-8F7D-B399-6DA7-36CCD161DF50}"/>
              </a:ext>
            </a:extLst>
          </p:cNvPr>
          <p:cNvSpPr/>
          <p:nvPr/>
        </p:nvSpPr>
        <p:spPr>
          <a:xfrm>
            <a:off x="4513985" y="4580058"/>
            <a:ext cx="2037735" cy="1987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A7E5C6-814D-AACB-6718-CEAAC332A6F3}"/>
              </a:ext>
            </a:extLst>
          </p:cNvPr>
          <p:cNvSpPr/>
          <p:nvPr/>
        </p:nvSpPr>
        <p:spPr>
          <a:xfrm>
            <a:off x="4447714" y="4927577"/>
            <a:ext cx="372862" cy="14565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8FA4C5C8-B926-1DA1-46C8-40251506FC2D}"/>
              </a:ext>
            </a:extLst>
          </p:cNvPr>
          <p:cNvSpPr txBox="1"/>
          <p:nvPr/>
        </p:nvSpPr>
        <p:spPr>
          <a:xfrm>
            <a:off x="4012707" y="5760025"/>
            <a:ext cx="83263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两个选择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6164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局部关键字？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局部关键字就是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中定义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的关键字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不是在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中定义的关键字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1062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简述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121437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回顾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以前的做法：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暴露属性值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5D9346-EE98-66FB-8226-2048A0B3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81" y="4869094"/>
            <a:ext cx="3495238" cy="580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240842-CDA4-5F71-9DF5-C3DCD6000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3062560"/>
            <a:ext cx="3495238" cy="9209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A4CBD8-84E4-C023-E0D4-01815BE06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81" y="4202468"/>
            <a:ext cx="1542857" cy="447619"/>
          </a:xfrm>
          <a:prstGeom prst="rect">
            <a:avLst/>
          </a:prstGeom>
        </p:spPr>
      </p:pic>
      <p:sp>
        <p:nvSpPr>
          <p:cNvPr id="9" name="iSHEJI-8">
            <a:extLst>
              <a:ext uri="{FF2B5EF4-FFF2-40B4-BE49-F238E27FC236}">
                <a16:creationId xmlns:a16="http://schemas.microsoft.com/office/drawing/2014/main" id="{1B6090AB-9E48-F38F-74C1-C47FF42ABEFA}"/>
              </a:ext>
            </a:extLst>
          </p:cNvPr>
          <p:cNvSpPr txBox="1"/>
          <p:nvPr/>
        </p:nvSpPr>
        <p:spPr>
          <a:xfrm>
            <a:off x="4814117" y="3625638"/>
            <a:ext cx="29627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声明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7EACE9D5-85C4-608A-989D-A864F774E960}"/>
              </a:ext>
            </a:extLst>
          </p:cNvPr>
          <p:cNvSpPr txBox="1"/>
          <p:nvPr/>
        </p:nvSpPr>
        <p:spPr>
          <a:xfrm>
            <a:off x="4814117" y="5159570"/>
            <a:ext cx="29627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 Inspector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8">
            <a:extLst>
              <a:ext uri="{FF2B5EF4-FFF2-40B4-BE49-F238E27FC236}">
                <a16:creationId xmlns:a16="http://schemas.microsoft.com/office/drawing/2014/main" id="{8248C990-DA6F-FFA9-F530-F77641BE891B}"/>
              </a:ext>
            </a:extLst>
          </p:cNvPr>
          <p:cNvSpPr txBox="1"/>
          <p:nvPr/>
        </p:nvSpPr>
        <p:spPr>
          <a:xfrm>
            <a:off x="2835876" y="4361604"/>
            <a:ext cx="29627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段声明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按钮控制局部关键字开关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使用关键字进行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颜色翻转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正常写法：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4FC409-E5BA-0189-5397-ADDBFEAD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3635956"/>
            <a:ext cx="3847619" cy="2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D08942-F063-9523-657A-71BBB1119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81" y="4076256"/>
            <a:ext cx="3323809" cy="285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769BCA-CB55-6103-9245-0BD199108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181" y="4513577"/>
            <a:ext cx="2619048" cy="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70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按钮控制局部关键字开关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使用关键字进行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颜色翻转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正常写法：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4FC409-E5BA-0189-5397-ADDBFEAD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3635956"/>
            <a:ext cx="3847619" cy="2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D08942-F063-9523-657A-71BBB1119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81" y="4076256"/>
            <a:ext cx="3323809" cy="285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769BCA-CB55-6103-9245-0BD199108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181" y="4513577"/>
            <a:ext cx="2619048" cy="733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083C22B-CBF5-F989-4DE0-9937D8192731}"/>
              </a:ext>
            </a:extLst>
          </p:cNvPr>
          <p:cNvSpPr/>
          <p:nvPr/>
        </p:nvSpPr>
        <p:spPr>
          <a:xfrm>
            <a:off x="3204840" y="4076256"/>
            <a:ext cx="310717" cy="2857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251B008-150D-707C-C37C-2F679F2EBAED}"/>
              </a:ext>
            </a:extLst>
          </p:cNvPr>
          <p:cNvCxnSpPr>
            <a:cxnSpLocks/>
          </p:cNvCxnSpPr>
          <p:nvPr/>
        </p:nvCxnSpPr>
        <p:spPr>
          <a:xfrm>
            <a:off x="3634324" y="4362649"/>
            <a:ext cx="1626778" cy="78141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642AA988-9BC6-3AC4-5728-480A4C5F7AC1}"/>
              </a:ext>
            </a:extLst>
          </p:cNvPr>
          <p:cNvSpPr txBox="1"/>
          <p:nvPr/>
        </p:nvSpPr>
        <p:spPr>
          <a:xfrm>
            <a:off x="5380338" y="5144061"/>
            <a:ext cx="372862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双下划线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指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另一个关键字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，这里为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_INVERT_OFF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402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按钮控制局部关键字开关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使用关键字进行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颜色翻转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正常写法：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4FC409-E5BA-0189-5397-ADDBFEAD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3635956"/>
            <a:ext cx="3847619" cy="2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D08942-F063-9523-657A-71BBB1119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81" y="4076256"/>
            <a:ext cx="3323809" cy="285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769BCA-CB55-6103-9245-0BD199108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181" y="4513577"/>
            <a:ext cx="2619048" cy="73333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C083C22B-CBF5-F989-4DE0-9937D8192731}"/>
              </a:ext>
            </a:extLst>
          </p:cNvPr>
          <p:cNvSpPr/>
          <p:nvPr/>
        </p:nvSpPr>
        <p:spPr>
          <a:xfrm>
            <a:off x="1961965" y="4044027"/>
            <a:ext cx="1553592" cy="3179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251B008-150D-707C-C37C-2F679F2EBAED}"/>
              </a:ext>
            </a:extLst>
          </p:cNvPr>
          <p:cNvCxnSpPr>
            <a:cxnSpLocks/>
          </p:cNvCxnSpPr>
          <p:nvPr/>
        </p:nvCxnSpPr>
        <p:spPr>
          <a:xfrm>
            <a:off x="3634324" y="4362649"/>
            <a:ext cx="1626778" cy="78141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642AA988-9BC6-3AC4-5728-480A4C5F7AC1}"/>
              </a:ext>
            </a:extLst>
          </p:cNvPr>
          <p:cNvSpPr txBox="1"/>
          <p:nvPr/>
        </p:nvSpPr>
        <p:spPr>
          <a:xfrm>
            <a:off x="5380338" y="5144061"/>
            <a:ext cx="372862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双下划线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指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另一个关键字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，这里为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_INVERT_OFF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的原因，所以必须指出另一个关键字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77261076-C620-BCF1-07FE-A07683FF6864}"/>
              </a:ext>
            </a:extLst>
          </p:cNvPr>
          <p:cNvSpPr txBox="1"/>
          <p:nvPr/>
        </p:nvSpPr>
        <p:spPr>
          <a:xfrm>
            <a:off x="8788758" y="6098168"/>
            <a:ext cx="37286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全部生成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运行时可以进行操作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3153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按钮控制局部关键字开关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使用关键字进行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颜色翻转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使用脚本写法：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由于我们自己编写，不需要</a:t>
            </a:r>
            <a:r>
              <a:rPr lang="en-US" altLang="zh-CN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中的内容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4FC409-E5BA-0189-5397-ADDBFEAD2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3635956"/>
            <a:ext cx="3847619" cy="257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8D08942-F063-9523-657A-71BBB1119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81" y="4076256"/>
            <a:ext cx="3323809" cy="285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769BCA-CB55-6103-9245-0BD199108E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181" y="4513577"/>
            <a:ext cx="2619048" cy="733333"/>
          </a:xfrm>
          <a:prstGeom prst="rect">
            <a:avLst/>
          </a:prstGeom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0377476-C606-7B4F-58D0-FCFF04DE6CC4}"/>
              </a:ext>
            </a:extLst>
          </p:cNvPr>
          <p:cNvCxnSpPr>
            <a:stCxn id="3" idx="1"/>
          </p:cNvCxnSpPr>
          <p:nvPr/>
        </p:nvCxnSpPr>
        <p:spPr>
          <a:xfrm flipV="1">
            <a:off x="1217181" y="3764527"/>
            <a:ext cx="3847619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797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按钮控制局部关键字开关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使用关键字进行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颜色翻转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使用脚本写法：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6F7300-E095-F3F8-A6E7-D02C209E1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969" y="1061916"/>
            <a:ext cx="3844110" cy="52783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10BF8F-3101-0602-9D8F-F891F31C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918" y="4549795"/>
            <a:ext cx="3123809" cy="1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894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按钮控制局部关键字开关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使用关键字进行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颜色翻转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使用脚本写法：</a:t>
            </a:r>
            <a:endParaRPr lang="en-US" altLang="zh-CN" sz="18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E6F7300-E095-F3F8-A6E7-D02C209E1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969" y="1061916"/>
            <a:ext cx="3844110" cy="527835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10BF8F-3101-0602-9D8F-F891F31C7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918" y="4549795"/>
            <a:ext cx="3123809" cy="1790476"/>
          </a:xfrm>
          <a:prstGeom prst="rect">
            <a:avLst/>
          </a:prstGeom>
        </p:spPr>
      </p:pic>
      <p:pic>
        <p:nvPicPr>
          <p:cNvPr id="20482" name="Picture 2">
            <a:extLst>
              <a:ext uri="{FF2B5EF4-FFF2-40B4-BE49-F238E27FC236}">
                <a16:creationId xmlns:a16="http://schemas.microsoft.com/office/drawing/2014/main" id="{32CE2A1B-3FE0-148F-261F-EBC5CF462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039" y="4315802"/>
            <a:ext cx="2024469" cy="202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576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按钮控制局部关键字开关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使用关键字进行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颜色翻转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使用脚本写法：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尝试</a:t>
            </a:r>
            <a:r>
              <a:rPr lang="en-US" altLang="zh-CN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多物体</a:t>
            </a:r>
            <a:endParaRPr lang="en-US" altLang="zh-CN" sz="18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4858B7BC-5C72-3BA3-D1AA-299BB8CB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81" y="4170098"/>
            <a:ext cx="5701121" cy="206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77B5B1C7-F89A-0935-795F-CB9246F0D135}"/>
              </a:ext>
            </a:extLst>
          </p:cNvPr>
          <p:cNvSpPr txBox="1"/>
          <p:nvPr/>
        </p:nvSpPr>
        <p:spPr>
          <a:xfrm>
            <a:off x="7013224" y="5501106"/>
            <a:ext cx="372862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使用材质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，没有挂脚本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使用材质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，挂脚本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使用材质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，没有挂脚本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3473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按钮控制局部关键字开关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使用关键字进行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颜色翻转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使用脚本写法：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尝试</a:t>
            </a:r>
            <a:r>
              <a:rPr lang="en-US" altLang="zh-CN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多物体</a:t>
            </a:r>
            <a:endParaRPr lang="en-US" altLang="zh-CN" sz="18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77B5B1C7-F89A-0935-795F-CB9246F0D135}"/>
              </a:ext>
            </a:extLst>
          </p:cNvPr>
          <p:cNvSpPr txBox="1"/>
          <p:nvPr/>
        </p:nvSpPr>
        <p:spPr>
          <a:xfrm>
            <a:off x="7013224" y="5501106"/>
            <a:ext cx="372862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使用材质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，没有挂脚本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使用材质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，挂脚本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3---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使用材质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，没有挂脚本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F0C3E041-72A1-09DC-E477-DAF3ABD7B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214" y="4829452"/>
            <a:ext cx="5779992" cy="141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359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按钮控制局部关键字开关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使用关键字进行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颜色翻转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操作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使用脚本写法：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尝试</a:t>
            </a:r>
            <a:r>
              <a:rPr lang="en-US" altLang="zh-CN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多物体</a:t>
            </a:r>
            <a:endParaRPr lang="en-US" altLang="zh-CN" sz="18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结论：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Keyword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LocalKeyword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其作用范围为某一个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即使使用的是同一个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，只要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不同就不能启用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75E3F9-9F85-F6B5-7248-F58838BD5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590" y="3928359"/>
            <a:ext cx="3123809" cy="17904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E6554F-21B9-40F3-07B9-4C8481FFD1D6}"/>
              </a:ext>
            </a:extLst>
          </p:cNvPr>
          <p:cNvSpPr/>
          <p:nvPr/>
        </p:nvSpPr>
        <p:spPr>
          <a:xfrm>
            <a:off x="8549196" y="4336991"/>
            <a:ext cx="736847" cy="2438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F45FC6-9FE2-C0D8-0AEE-557B2D507E9D}"/>
              </a:ext>
            </a:extLst>
          </p:cNvPr>
          <p:cNvSpPr/>
          <p:nvPr/>
        </p:nvSpPr>
        <p:spPr>
          <a:xfrm>
            <a:off x="8549195" y="5171356"/>
            <a:ext cx="736847" cy="2438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AC9CDED-B21F-D9BB-A6D7-6DA28BD6E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590" y="5828956"/>
            <a:ext cx="2205660" cy="2985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94D06E-E9AB-665F-BB78-FA5B84D6C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280" y="6151873"/>
            <a:ext cx="2205660" cy="28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15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简单分析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API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查看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API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文档，可以发现：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类内容类似，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最多的是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Get/Set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4662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简述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121437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回顾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以前的做法：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暴露属性值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5D9346-EE98-66FB-8226-2048A0B34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181" y="4869094"/>
            <a:ext cx="3495238" cy="5809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4240842-CDA4-5F71-9DF5-C3DCD6000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181" y="3062560"/>
            <a:ext cx="3495238" cy="9209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A4CBD8-84E4-C023-E0D4-01815BE06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81" y="4202468"/>
            <a:ext cx="1542857" cy="447619"/>
          </a:xfrm>
          <a:prstGeom prst="rect">
            <a:avLst/>
          </a:prstGeom>
        </p:spPr>
      </p:pic>
      <p:sp>
        <p:nvSpPr>
          <p:cNvPr id="9" name="iSHEJI-8">
            <a:extLst>
              <a:ext uri="{FF2B5EF4-FFF2-40B4-BE49-F238E27FC236}">
                <a16:creationId xmlns:a16="http://schemas.microsoft.com/office/drawing/2014/main" id="{1B6090AB-9E48-F38F-74C1-C47FF42ABEFA}"/>
              </a:ext>
            </a:extLst>
          </p:cNvPr>
          <p:cNvSpPr txBox="1"/>
          <p:nvPr/>
        </p:nvSpPr>
        <p:spPr>
          <a:xfrm>
            <a:off x="4814117" y="3625638"/>
            <a:ext cx="29627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声明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7EACE9D5-85C4-608A-989D-A864F774E960}"/>
              </a:ext>
            </a:extLst>
          </p:cNvPr>
          <p:cNvSpPr txBox="1"/>
          <p:nvPr/>
        </p:nvSpPr>
        <p:spPr>
          <a:xfrm>
            <a:off x="4814117" y="5159570"/>
            <a:ext cx="29627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 Inspector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8">
            <a:extLst>
              <a:ext uri="{FF2B5EF4-FFF2-40B4-BE49-F238E27FC236}">
                <a16:creationId xmlns:a16="http://schemas.microsoft.com/office/drawing/2014/main" id="{8248C990-DA6F-FFA9-F530-F77641BE891B}"/>
              </a:ext>
            </a:extLst>
          </p:cNvPr>
          <p:cNvSpPr txBox="1"/>
          <p:nvPr/>
        </p:nvSpPr>
        <p:spPr>
          <a:xfrm>
            <a:off x="2835876" y="4361604"/>
            <a:ext cx="29627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段声明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D64932CB-D7B6-0634-0294-869E8251414D}"/>
              </a:ext>
            </a:extLst>
          </p:cNvPr>
          <p:cNvSpPr txBox="1"/>
          <p:nvPr/>
        </p:nvSpPr>
        <p:spPr>
          <a:xfrm>
            <a:off x="8056177" y="2216700"/>
            <a:ext cx="3237995" cy="2185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br>
              <a:rPr lang="en-US" altLang="zh-CN" sz="2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无法传输各种数据</a:t>
            </a:r>
            <a:endParaRPr lang="en-US" altLang="zh-CN" sz="24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能传输的：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COLOR/Float/2D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不能传输的：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有关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中的内容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组件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93147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339544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简单分析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API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查看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API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文档，可以发现：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类内容类似，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最多的是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Get/Set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156FAA67-0FD4-A6A3-493B-406D73AABF7F}"/>
              </a:ext>
            </a:extLst>
          </p:cNvPr>
          <p:cNvSpPr txBox="1"/>
          <p:nvPr/>
        </p:nvSpPr>
        <p:spPr>
          <a:xfrm>
            <a:off x="1217181" y="3753616"/>
            <a:ext cx="8326314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文档提到：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大部分是用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来控制的，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是用来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检查着色器是否能在用于硬件上运行并设置全局属性与关键字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、或者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查找着色器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862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全局关键字例子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全局关键字？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脚本</a:t>
            </a:r>
            <a:r>
              <a:rPr lang="zh-CN" altLang="en-US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中定义的关键字就是全局关键字</a:t>
            </a:r>
            <a:endParaRPr lang="en-US" altLang="zh-CN" sz="20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r>
              <a:rPr lang="en-US" altLang="zh-CN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lang="zh-CN" altLang="en-US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0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39364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全局关键字？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脚本</a:t>
            </a:r>
            <a:r>
              <a:rPr lang="zh-CN" altLang="en-US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中定义的关键字就是全局关键字</a:t>
            </a:r>
            <a:endParaRPr lang="en-US" altLang="zh-CN" sz="20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r>
              <a:rPr lang="en-US" altLang="zh-CN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---Shader</a:t>
            </a:r>
            <a:r>
              <a:rPr lang="zh-CN" altLang="en-US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0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r>
              <a:rPr lang="en-US" altLang="zh-CN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2000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  <a:endParaRPr lang="en-US" altLang="zh-CN" sz="20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74072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83263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按键控制全局关键字开关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887736-9451-91E7-C331-C99D6C06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505" y="732301"/>
            <a:ext cx="4504762" cy="56952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9EF222-EE9B-FFAD-E800-C32A8501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222" y="4785368"/>
            <a:ext cx="2723809" cy="1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818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2185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按键控制全局关键字开关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异同点：</a:t>
            </a:r>
            <a:endParaRPr lang="en-US" altLang="zh-CN" sz="20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GlobalKeyword</a:t>
            </a: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LocalKeyword</a:t>
            </a: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没有指定材质</a:t>
            </a:r>
            <a:r>
              <a:rPr lang="en-US" altLang="zh-CN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指定材质</a:t>
            </a:r>
            <a:endParaRPr lang="en-US" altLang="zh-CN" sz="1800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都没有指定</a:t>
            </a:r>
            <a:r>
              <a:rPr lang="en-US" altLang="zh-CN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静态方法</a:t>
            </a:r>
            <a:r>
              <a:rPr lang="en-US" altLang="zh-CN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一般方法</a:t>
            </a:r>
            <a:endParaRPr lang="en-US" altLang="zh-CN" sz="1800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887736-9451-91E7-C331-C99D6C06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36" y="139071"/>
            <a:ext cx="2434945" cy="3078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9EF222-EE9B-FFAD-E800-C32A8501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170" y="1709583"/>
            <a:ext cx="2492859" cy="150791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25B2904-184F-E01B-C90F-E23302DE2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36" y="3313586"/>
            <a:ext cx="2434945" cy="33434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1E5018-001B-2F2B-E041-5CB1615D2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171" y="5228178"/>
            <a:ext cx="2492859" cy="142883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EF5B853-A800-D4A3-12ED-AFEA82B8BB42}"/>
              </a:ext>
            </a:extLst>
          </p:cNvPr>
          <p:cNvSpPr/>
          <p:nvPr/>
        </p:nvSpPr>
        <p:spPr>
          <a:xfrm>
            <a:off x="6356411" y="301842"/>
            <a:ext cx="1340528" cy="1518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F724BD9-9B56-DAC9-948D-6539259848A1}"/>
              </a:ext>
            </a:extLst>
          </p:cNvPr>
          <p:cNvSpPr/>
          <p:nvPr/>
        </p:nvSpPr>
        <p:spPr>
          <a:xfrm>
            <a:off x="6375643" y="3650204"/>
            <a:ext cx="1340528" cy="15182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721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2185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按键控制全局关键字开关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异同点：</a:t>
            </a:r>
            <a:endParaRPr lang="en-US" altLang="zh-CN" sz="20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spc="0" dirty="0" err="1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GlobalKeyword</a:t>
            </a:r>
            <a:r>
              <a:rPr lang="en-US" altLang="zh-CN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spc="0" dirty="0" err="1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LocalKeyword</a:t>
            </a:r>
            <a:endParaRPr lang="en-US" altLang="zh-CN" sz="2000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没有指定材质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指定材质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都没有指定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静态方法</a:t>
            </a:r>
            <a:r>
              <a:rPr lang="en-US" altLang="zh-CN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一般方法</a:t>
            </a:r>
            <a:endParaRPr lang="en-US" altLang="zh-CN" sz="1800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887736-9451-91E7-C331-C99D6C06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36" y="139071"/>
            <a:ext cx="2434945" cy="3078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9EF222-EE9B-FFAD-E800-C32A8501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170" y="1709583"/>
            <a:ext cx="2492859" cy="150791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25B2904-184F-E01B-C90F-E23302DE2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36" y="3313586"/>
            <a:ext cx="2434945" cy="33434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1E5018-001B-2F2B-E041-5CB1615D2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171" y="5228178"/>
            <a:ext cx="2492859" cy="14288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F724BD9-9B56-DAC9-948D-6539259848A1}"/>
              </a:ext>
            </a:extLst>
          </p:cNvPr>
          <p:cNvSpPr/>
          <p:nvPr/>
        </p:nvSpPr>
        <p:spPr>
          <a:xfrm>
            <a:off x="6384519" y="3457115"/>
            <a:ext cx="1143745" cy="16497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654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2185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按键控制全局关键字开关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异同点：</a:t>
            </a:r>
            <a:endParaRPr lang="en-US" altLang="zh-CN" sz="20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spc="0" dirty="0" err="1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GlobalKeyword</a:t>
            </a:r>
            <a:r>
              <a:rPr lang="en-US" altLang="zh-CN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spc="0" dirty="0" err="1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LocalKeyword</a:t>
            </a:r>
            <a:endParaRPr lang="en-US" altLang="zh-CN" sz="2000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没有指定材质</a:t>
            </a:r>
            <a:r>
              <a:rPr lang="en-US" altLang="zh-CN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指定材质</a:t>
            </a:r>
            <a:endParaRPr lang="en-US" altLang="zh-CN" sz="1800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都没有指定</a:t>
            </a:r>
            <a:r>
              <a:rPr lang="en-US" altLang="zh-CN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静态方法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一般方法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887736-9451-91E7-C331-C99D6C06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36" y="139071"/>
            <a:ext cx="2434945" cy="3078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9EF222-EE9B-FFAD-E800-C32A8501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170" y="1709583"/>
            <a:ext cx="2492859" cy="150791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25B2904-184F-E01B-C90F-E23302DE2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36" y="3313586"/>
            <a:ext cx="2434945" cy="33434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1E5018-001B-2F2B-E041-5CB1615D2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171" y="5228178"/>
            <a:ext cx="2492859" cy="142883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F724BD9-9B56-DAC9-948D-6539259848A1}"/>
              </a:ext>
            </a:extLst>
          </p:cNvPr>
          <p:cNvSpPr/>
          <p:nvPr/>
        </p:nvSpPr>
        <p:spPr>
          <a:xfrm>
            <a:off x="9092208" y="2876360"/>
            <a:ext cx="566697" cy="186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DB649B-64C5-FB5A-4E3A-DF5BA617699C}"/>
              </a:ext>
            </a:extLst>
          </p:cNvPr>
          <p:cNvSpPr/>
          <p:nvPr/>
        </p:nvSpPr>
        <p:spPr>
          <a:xfrm>
            <a:off x="9092208" y="2137481"/>
            <a:ext cx="566697" cy="186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41AF1F3-C498-FDE0-BB93-B28E54A2BA7B}"/>
              </a:ext>
            </a:extLst>
          </p:cNvPr>
          <p:cNvSpPr/>
          <p:nvPr/>
        </p:nvSpPr>
        <p:spPr>
          <a:xfrm>
            <a:off x="9280118" y="5565740"/>
            <a:ext cx="566697" cy="186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77346E7-D3BB-6AB1-D2B3-D61035CF28C7}"/>
              </a:ext>
            </a:extLst>
          </p:cNvPr>
          <p:cNvSpPr/>
          <p:nvPr/>
        </p:nvSpPr>
        <p:spPr>
          <a:xfrm>
            <a:off x="9280118" y="6215288"/>
            <a:ext cx="566697" cy="1864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3410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3570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按键控制全局关键字开关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异同点：</a:t>
            </a:r>
            <a:endParaRPr lang="en-US" altLang="zh-CN" sz="20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b="1" spc="0" dirty="0" err="1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GlobalKeyword</a:t>
            </a:r>
            <a:r>
              <a:rPr lang="en-US" altLang="zh-CN" sz="20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b="1" spc="0" dirty="0" err="1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LocalKeyword</a:t>
            </a:r>
            <a:endParaRPr lang="en-US" altLang="zh-CN" sz="20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没有指定材质</a:t>
            </a:r>
            <a:r>
              <a:rPr lang="en-US" altLang="zh-CN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指定材质</a:t>
            </a:r>
            <a:endParaRPr lang="en-US" altLang="zh-CN" sz="18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都没有指定</a:t>
            </a:r>
            <a:r>
              <a:rPr lang="en-US" altLang="zh-CN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静态方法</a:t>
            </a:r>
            <a:r>
              <a:rPr lang="en-US" altLang="zh-CN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一般方法</a:t>
            </a:r>
            <a:endParaRPr lang="en-US" altLang="zh-CN" sz="18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这说明了：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全局关键字用于整体而非局部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全局关键字不仅仅对一个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起效，而是对所有带指定关键字的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起效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887736-9451-91E7-C331-C99D6C06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36" y="139071"/>
            <a:ext cx="2434945" cy="3078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9EF222-EE9B-FFAD-E800-C32A8501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170" y="1709583"/>
            <a:ext cx="2492859" cy="150791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25B2904-184F-E01B-C90F-E23302DE2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36" y="3313586"/>
            <a:ext cx="2434945" cy="33434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1E5018-001B-2F2B-E041-5CB1615D2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171" y="5228178"/>
            <a:ext cx="2492859" cy="14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84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43088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按键控制全局关键字开关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异同点：</a:t>
            </a:r>
            <a:endParaRPr lang="en-US" altLang="zh-CN" sz="20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2000" spc="0" dirty="0" err="1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GlobalKeyword</a:t>
            </a:r>
            <a:r>
              <a:rPr lang="en-US" altLang="zh-CN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spc="0" dirty="0" err="1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LocalKeyword</a:t>
            </a:r>
            <a:endParaRPr lang="en-US" altLang="zh-CN" sz="2000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没有指定材质</a:t>
            </a:r>
            <a:r>
              <a:rPr lang="en-US" altLang="zh-CN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指定材质</a:t>
            </a:r>
            <a:endParaRPr lang="en-US" altLang="zh-CN" sz="18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都没有指定</a:t>
            </a:r>
            <a:r>
              <a:rPr lang="en-US" altLang="zh-CN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静态方法</a:t>
            </a:r>
            <a:r>
              <a:rPr lang="en-US" altLang="zh-CN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一般方法</a:t>
            </a:r>
            <a:endParaRPr lang="en-US" altLang="zh-CN" sz="1800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这说明了：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全局关键字用于整体而非局部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全局关键字不仅仅对一个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起效，而是对所有带指定关键字的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起效、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都有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_INVERT_ON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，那么该脚本对两个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都起作用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	</a:t>
            </a:r>
            <a:r>
              <a:rPr lang="zh-CN" altLang="en-US" sz="16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有条件</a:t>
            </a:r>
            <a:r>
              <a:rPr lang="en-US" altLang="zh-CN" sz="16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6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作用域</a:t>
            </a:r>
            <a:endParaRPr lang="en-US" altLang="zh-CN" sz="16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887736-9451-91E7-C331-C99D6C06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136" y="139071"/>
            <a:ext cx="2434945" cy="30784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9EF222-EE9B-FFAD-E800-C32A85014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170" y="1709583"/>
            <a:ext cx="2492859" cy="150791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25B2904-184F-E01B-C90F-E23302DE2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136" y="3313586"/>
            <a:ext cx="2434945" cy="334342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1E5018-001B-2F2B-E041-5CB1615D2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6171" y="5228178"/>
            <a:ext cx="2492859" cy="14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524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按键控制全局关键字开关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作用域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作用域是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的内容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全局作用域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_local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后缀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局部作用域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_local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后缀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如果是全局作用域的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只要全局关键字与局部关键字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同名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，就会使用全局关键字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如果是局部作用域的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无论如何都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只会使用局部关键字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AEC142-3841-310A-31A4-19D99CA87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7118"/>
            <a:ext cx="4971429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4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简述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121437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实现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Shader/Material</a:t>
            </a: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并使用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脚本进行数据传输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9943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35702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按键控制全局关键字开关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回顾一下：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对应局部关键字，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没有要求，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还是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multi_compile_local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都是可以的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对应全局关键字，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想要替换局部关键字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必须有全局作用域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必须使用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675D89-80DF-4F6C-B56C-64D2E2FDF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37118"/>
            <a:ext cx="4971429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61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一个实例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NonPBR2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067308E5-7697-69FB-308F-F52D7B8B8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81" y="2730090"/>
            <a:ext cx="6504280" cy="36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9688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一个实例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NonPBR2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067308E5-7697-69FB-308F-F52D7B8B8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81" y="2730090"/>
            <a:ext cx="6504280" cy="365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37384EA7-EF0C-C48C-8716-B79FC746EFFA}"/>
              </a:ext>
            </a:extLst>
          </p:cNvPr>
          <p:cNvSpPr/>
          <p:nvPr/>
        </p:nvSpPr>
        <p:spPr>
          <a:xfrm>
            <a:off x="3030240" y="5592372"/>
            <a:ext cx="432052" cy="47995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ABC427-E508-E5C6-5170-59C5F6388323}"/>
              </a:ext>
            </a:extLst>
          </p:cNvPr>
          <p:cNvSpPr/>
          <p:nvPr/>
        </p:nvSpPr>
        <p:spPr>
          <a:xfrm>
            <a:off x="5505917" y="5592371"/>
            <a:ext cx="432052" cy="47995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79C48FE7-ABC0-E83B-FBAD-315BCA52A62D}"/>
              </a:ext>
            </a:extLst>
          </p:cNvPr>
          <p:cNvSpPr txBox="1"/>
          <p:nvPr/>
        </p:nvSpPr>
        <p:spPr>
          <a:xfrm>
            <a:off x="7876913" y="2730090"/>
            <a:ext cx="339772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需求：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开灯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关灯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开灯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目前状态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关灯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物体变黑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71834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一个实例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添加按钮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A12600BA-0004-D3C7-D0C5-82F38A18D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81" y="3177960"/>
            <a:ext cx="4491030" cy="25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8533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一个实例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添加代码进行处理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获取灯光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E6A394-F1B7-70B5-A0EC-6531C8BB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85" y="245285"/>
            <a:ext cx="4504762" cy="64913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B3BF4D7-4B73-7FE5-5F5A-106B3B3C5320}"/>
              </a:ext>
            </a:extLst>
          </p:cNvPr>
          <p:cNvSpPr/>
          <p:nvPr/>
        </p:nvSpPr>
        <p:spPr>
          <a:xfrm>
            <a:off x="5859263" y="847815"/>
            <a:ext cx="2175029" cy="22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88CB0F-7255-F6CF-7716-F6379F8B4180}"/>
              </a:ext>
            </a:extLst>
          </p:cNvPr>
          <p:cNvSpPr/>
          <p:nvPr/>
        </p:nvSpPr>
        <p:spPr>
          <a:xfrm>
            <a:off x="6192746" y="1966888"/>
            <a:ext cx="3903823" cy="22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F3045BE6-5D85-F881-FB65-D0278962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81" y="3800766"/>
            <a:ext cx="36004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>
            <a:extLst>
              <a:ext uri="{FF2B5EF4-FFF2-40B4-BE49-F238E27FC236}">
                <a16:creationId xmlns:a16="http://schemas.microsoft.com/office/drawing/2014/main" id="{5332F187-A7C6-B904-6432-DEF11FD28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81" y="4511460"/>
            <a:ext cx="1228725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204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一个实例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添加代码进行处理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获取灯光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(2)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开关灯光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E6A394-F1B7-70B5-A0EC-6531C8BB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85" y="245285"/>
            <a:ext cx="4504762" cy="64913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B3BF4D7-4B73-7FE5-5F5A-106B3B3C5320}"/>
              </a:ext>
            </a:extLst>
          </p:cNvPr>
          <p:cNvSpPr/>
          <p:nvPr/>
        </p:nvSpPr>
        <p:spPr>
          <a:xfrm>
            <a:off x="6471822" y="4381672"/>
            <a:ext cx="1740023" cy="22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88CB0F-7255-F6CF-7716-F6379F8B4180}"/>
              </a:ext>
            </a:extLst>
          </p:cNvPr>
          <p:cNvSpPr/>
          <p:nvPr/>
        </p:nvSpPr>
        <p:spPr>
          <a:xfrm>
            <a:off x="6471822" y="5855308"/>
            <a:ext cx="1740023" cy="22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188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一个实例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添加代码进行处理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获取灯光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(2)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开关灯光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(3)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更改颜色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E6A394-F1B7-70B5-A0EC-6531C8BB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85" y="245285"/>
            <a:ext cx="4504762" cy="64913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B3BF4D7-4B73-7FE5-5F5A-106B3B3C5320}"/>
              </a:ext>
            </a:extLst>
          </p:cNvPr>
          <p:cNvSpPr/>
          <p:nvPr/>
        </p:nvSpPr>
        <p:spPr>
          <a:xfrm>
            <a:off x="5877017" y="2680388"/>
            <a:ext cx="2405849" cy="8635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88CB0F-7255-F6CF-7716-F6379F8B4180}"/>
              </a:ext>
            </a:extLst>
          </p:cNvPr>
          <p:cNvSpPr/>
          <p:nvPr/>
        </p:nvSpPr>
        <p:spPr>
          <a:xfrm>
            <a:off x="6454067" y="4576923"/>
            <a:ext cx="1948078" cy="22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3184D0-F33A-E2EE-9873-413987ABD02F}"/>
              </a:ext>
            </a:extLst>
          </p:cNvPr>
          <p:cNvSpPr/>
          <p:nvPr/>
        </p:nvSpPr>
        <p:spPr>
          <a:xfrm>
            <a:off x="6454066" y="6037874"/>
            <a:ext cx="2263805" cy="22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CE75D9D-7296-6852-E7BD-700DB2106AD9}"/>
              </a:ext>
            </a:extLst>
          </p:cNvPr>
          <p:cNvCxnSpPr>
            <a:cxnSpLocks/>
          </p:cNvCxnSpPr>
          <p:nvPr/>
        </p:nvCxnSpPr>
        <p:spPr>
          <a:xfrm flipH="1">
            <a:off x="4199138" y="4691818"/>
            <a:ext cx="2175029" cy="51937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0EDA1EF2-6689-B332-547D-F89AB3588838}"/>
              </a:ext>
            </a:extLst>
          </p:cNvPr>
          <p:cNvCxnSpPr>
            <a:cxnSpLocks/>
          </p:cNvCxnSpPr>
          <p:nvPr/>
        </p:nvCxnSpPr>
        <p:spPr>
          <a:xfrm flipH="1" flipV="1">
            <a:off x="4199138" y="5302035"/>
            <a:ext cx="2175029" cy="850734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02" name="Picture 2">
            <a:extLst>
              <a:ext uri="{FF2B5EF4-FFF2-40B4-BE49-F238E27FC236}">
                <a16:creationId xmlns:a16="http://schemas.microsoft.com/office/drawing/2014/main" id="{79355579-19D8-6DDD-22F1-4E4E30749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73" y="4735241"/>
            <a:ext cx="3025560" cy="113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iSHEJI-8">
            <a:extLst>
              <a:ext uri="{FF2B5EF4-FFF2-40B4-BE49-F238E27FC236}">
                <a16:creationId xmlns:a16="http://schemas.microsoft.com/office/drawing/2014/main" id="{CD785C9D-A804-1F0B-DDBB-D71E683A3819}"/>
              </a:ext>
            </a:extLst>
          </p:cNvPr>
          <p:cNvSpPr txBox="1"/>
          <p:nvPr/>
        </p:nvSpPr>
        <p:spPr>
          <a:xfrm>
            <a:off x="1052273" y="5959671"/>
            <a:ext cx="50775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名称为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_Color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，可以使用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.color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属性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2088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一个实例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添加代码进行处理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获取灯光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(2)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开关灯光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(3)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更改颜色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E6A394-F1B7-70B5-A0EC-6531C8BB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85" y="245285"/>
            <a:ext cx="4504762" cy="64913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B3BF4D7-4B73-7FE5-5F5A-106B3B3C5320}"/>
              </a:ext>
            </a:extLst>
          </p:cNvPr>
          <p:cNvSpPr/>
          <p:nvPr/>
        </p:nvSpPr>
        <p:spPr>
          <a:xfrm>
            <a:off x="5877017" y="2680388"/>
            <a:ext cx="2405849" cy="8635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88CB0F-7255-F6CF-7716-F6379F8B4180}"/>
              </a:ext>
            </a:extLst>
          </p:cNvPr>
          <p:cNvSpPr/>
          <p:nvPr/>
        </p:nvSpPr>
        <p:spPr>
          <a:xfrm>
            <a:off x="6454067" y="4576923"/>
            <a:ext cx="1948078" cy="22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3184D0-F33A-E2EE-9873-413987ABD02F}"/>
              </a:ext>
            </a:extLst>
          </p:cNvPr>
          <p:cNvSpPr/>
          <p:nvPr/>
        </p:nvSpPr>
        <p:spPr>
          <a:xfrm>
            <a:off x="6454066" y="6037874"/>
            <a:ext cx="2263805" cy="22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9161F03-33FB-8F40-AF44-F1AA799CFBDD}"/>
              </a:ext>
            </a:extLst>
          </p:cNvPr>
          <p:cNvCxnSpPr>
            <a:cxnSpLocks/>
          </p:cNvCxnSpPr>
          <p:nvPr/>
        </p:nvCxnSpPr>
        <p:spPr>
          <a:xfrm flipH="1">
            <a:off x="4173715" y="3204083"/>
            <a:ext cx="1564219" cy="13728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8">
            <a:extLst>
              <a:ext uri="{FF2B5EF4-FFF2-40B4-BE49-F238E27FC236}">
                <a16:creationId xmlns:a16="http://schemas.microsoft.com/office/drawing/2014/main" id="{1B483E8A-95AD-023B-9D65-D14707D1D510}"/>
              </a:ext>
            </a:extLst>
          </p:cNvPr>
          <p:cNvSpPr txBox="1"/>
          <p:nvPr/>
        </p:nvSpPr>
        <p:spPr>
          <a:xfrm>
            <a:off x="426128" y="4696931"/>
            <a:ext cx="507757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由于某些原因，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在编辑器测试状态下，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关闭后材质信息被保存了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不清楚发布后是否如此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需要在退出时将其颜色改回初始状态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12073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一个实例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做法：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添加代码进行处理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获取灯光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(2)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开关灯光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(3)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更改颜色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E6A394-F1B7-70B5-A0EC-6531C8BB6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685" y="245285"/>
            <a:ext cx="4504762" cy="649133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B3BF4D7-4B73-7FE5-5F5A-106B3B3C5320}"/>
              </a:ext>
            </a:extLst>
          </p:cNvPr>
          <p:cNvSpPr/>
          <p:nvPr/>
        </p:nvSpPr>
        <p:spPr>
          <a:xfrm>
            <a:off x="5877017" y="2680388"/>
            <a:ext cx="2405849" cy="86350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C88CB0F-7255-F6CF-7716-F6379F8B4180}"/>
              </a:ext>
            </a:extLst>
          </p:cNvPr>
          <p:cNvSpPr/>
          <p:nvPr/>
        </p:nvSpPr>
        <p:spPr>
          <a:xfrm>
            <a:off x="6454067" y="4576923"/>
            <a:ext cx="1948078" cy="22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63184D0-F33A-E2EE-9873-413987ABD02F}"/>
              </a:ext>
            </a:extLst>
          </p:cNvPr>
          <p:cNvSpPr/>
          <p:nvPr/>
        </p:nvSpPr>
        <p:spPr>
          <a:xfrm>
            <a:off x="6454066" y="6037874"/>
            <a:ext cx="2263805" cy="22979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9161F03-33FB-8F40-AF44-F1AA799CFBDD}"/>
              </a:ext>
            </a:extLst>
          </p:cNvPr>
          <p:cNvCxnSpPr>
            <a:cxnSpLocks/>
          </p:cNvCxnSpPr>
          <p:nvPr/>
        </p:nvCxnSpPr>
        <p:spPr>
          <a:xfrm flipH="1">
            <a:off x="4173715" y="3204083"/>
            <a:ext cx="1564219" cy="13728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8">
            <a:extLst>
              <a:ext uri="{FF2B5EF4-FFF2-40B4-BE49-F238E27FC236}">
                <a16:creationId xmlns:a16="http://schemas.microsoft.com/office/drawing/2014/main" id="{1B483E8A-95AD-023B-9D65-D14707D1D510}"/>
              </a:ext>
            </a:extLst>
          </p:cNvPr>
          <p:cNvSpPr txBox="1"/>
          <p:nvPr/>
        </p:nvSpPr>
        <p:spPr>
          <a:xfrm>
            <a:off x="426128" y="4696931"/>
            <a:ext cx="507757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问题：为什么前面的例子中没有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86AFEEE-DB17-B4EF-1BA7-35DF65A90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34" y="4973930"/>
            <a:ext cx="3781275" cy="177578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9DBF2EA-4FFD-B3CD-4294-02B71E715403}"/>
              </a:ext>
            </a:extLst>
          </p:cNvPr>
          <p:cNvSpPr/>
          <p:nvPr/>
        </p:nvSpPr>
        <p:spPr>
          <a:xfrm>
            <a:off x="682537" y="6366701"/>
            <a:ext cx="2398011" cy="17614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557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一个实例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40878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开关灯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450476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B78E3AF8-F109-AAF8-848A-228FE26E3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222" y="2074415"/>
            <a:ext cx="7703598" cy="427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82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简述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121437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实现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Shader/Material</a:t>
            </a: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并使用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脚本进行数据传输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04181FD-A442-2E0A-C6C8-8BA37C1F69B3}"/>
              </a:ext>
            </a:extLst>
          </p:cNvPr>
          <p:cNvSpPr txBox="1"/>
          <p:nvPr/>
        </p:nvSpPr>
        <p:spPr>
          <a:xfrm>
            <a:off x="1217181" y="3429000"/>
            <a:ext cx="79071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类内核心：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Set/Get/Has/Is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函数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最关键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函数   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我们的目的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5155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简述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121437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实现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Shader/Material</a:t>
            </a: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并使用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脚本进行数据传输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04181FD-A442-2E0A-C6C8-8BA37C1F69B3}"/>
              </a:ext>
            </a:extLst>
          </p:cNvPr>
          <p:cNvSpPr txBox="1"/>
          <p:nvPr/>
        </p:nvSpPr>
        <p:spPr>
          <a:xfrm>
            <a:off x="1217181" y="3429000"/>
            <a:ext cx="790712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类内核心：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Set/Get/Has/Is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函数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最关键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函数    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我们的目的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41134845-0E24-E2FE-C1BD-5CFF1C25660F}"/>
              </a:ext>
            </a:extLst>
          </p:cNvPr>
          <p:cNvSpPr txBox="1"/>
          <p:nvPr/>
        </p:nvSpPr>
        <p:spPr>
          <a:xfrm>
            <a:off x="1217181" y="4825965"/>
            <a:ext cx="584056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举例：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Set---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tempMat.SetColor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(“_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FresnelColor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”, color);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Get---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GetColor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Has---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HasColor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Is---</a:t>
            </a:r>
            <a:r>
              <a:rPr lang="en-US" altLang="zh-CN" sz="18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IsKeywordEnabled</a:t>
            </a:r>
            <a:r>
              <a:rPr lang="en-US" altLang="zh-CN" sz="18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48008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简述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121437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实现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解决方法：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Shader/Material</a:t>
            </a: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并使用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脚本进行数据传输</a:t>
            </a:r>
            <a:endParaRPr kumimoji="0" lang="en-US" altLang="zh-CN" sz="24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04181FD-A442-2E0A-C6C8-8BA37C1F69B3}"/>
              </a:ext>
            </a:extLst>
          </p:cNvPr>
          <p:cNvSpPr txBox="1"/>
          <p:nvPr/>
        </p:nvSpPr>
        <p:spPr>
          <a:xfrm>
            <a:off x="1217181" y="3429000"/>
            <a:ext cx="7907124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类与</a:t>
            </a:r>
            <a:r>
              <a:rPr lang="en-US" altLang="zh-CN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类的区别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从名字上可以得出：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类范围更大，对象为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类只是对于材质来说的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从关键字的情况来说，有：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局部关键字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类，在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源文件声明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全局关键字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类，在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C#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中声明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So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用于个体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某一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用于全局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不针对与某一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295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Material</a:t>
            </a: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52273" y="1555965"/>
            <a:ext cx="227685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基础运用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217181" y="2278256"/>
            <a:ext cx="7907124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最常用的方法：</a:t>
            </a:r>
            <a:b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SetColor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SetFloat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SetInt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SetTexture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04181FD-A442-2E0A-C6C8-8BA37C1F69B3}"/>
              </a:ext>
            </a:extLst>
          </p:cNvPr>
          <p:cNvSpPr txBox="1"/>
          <p:nvPr/>
        </p:nvSpPr>
        <p:spPr>
          <a:xfrm>
            <a:off x="1217181" y="4130336"/>
            <a:ext cx="790712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中，我们也使用这些：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09EAEC-65C8-B672-2926-CC9A9247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181" y="4496817"/>
            <a:ext cx="342900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BAFB51BD-0E5E-17BD-50AF-94828A543624}"/>
              </a:ext>
            </a:extLst>
          </p:cNvPr>
          <p:cNvCxnSpPr>
            <a:cxnSpLocks/>
          </p:cNvCxnSpPr>
          <p:nvPr/>
        </p:nvCxnSpPr>
        <p:spPr>
          <a:xfrm flipV="1">
            <a:off x="4509856" y="4584613"/>
            <a:ext cx="798991" cy="16784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HEJI-8">
            <a:extLst>
              <a:ext uri="{FF2B5EF4-FFF2-40B4-BE49-F238E27FC236}">
                <a16:creationId xmlns:a16="http://schemas.microsoft.com/office/drawing/2014/main" id="{EDB76460-0978-45E9-E784-336CC4CC2209}"/>
              </a:ext>
            </a:extLst>
          </p:cNvPr>
          <p:cNvSpPr txBox="1"/>
          <p:nvPr/>
        </p:nvSpPr>
        <p:spPr>
          <a:xfrm>
            <a:off x="5457827" y="4247572"/>
            <a:ext cx="1425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SetTexture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E0DAEF7-CE0F-990A-FF01-C5B796499BBA}"/>
              </a:ext>
            </a:extLst>
          </p:cNvPr>
          <p:cNvCxnSpPr>
            <a:cxnSpLocks/>
          </p:cNvCxnSpPr>
          <p:nvPr/>
        </p:nvCxnSpPr>
        <p:spPr>
          <a:xfrm>
            <a:off x="4533631" y="5303282"/>
            <a:ext cx="637112" cy="25288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8">
            <a:extLst>
              <a:ext uri="{FF2B5EF4-FFF2-40B4-BE49-F238E27FC236}">
                <a16:creationId xmlns:a16="http://schemas.microsoft.com/office/drawing/2014/main" id="{E950B539-6D22-C913-F5E2-72BB06A9D346}"/>
              </a:ext>
            </a:extLst>
          </p:cNvPr>
          <p:cNvSpPr txBox="1"/>
          <p:nvPr/>
        </p:nvSpPr>
        <p:spPr>
          <a:xfrm>
            <a:off x="5308847" y="5316170"/>
            <a:ext cx="14253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Set Float()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Range()</a:t>
            </a:r>
          </a:p>
        </p:txBody>
      </p:sp>
    </p:spTree>
    <p:extLst>
      <p:ext uri="{BB962C8B-B14F-4D97-AF65-F5344CB8AC3E}">
        <p14:creationId xmlns:p14="http://schemas.microsoft.com/office/powerpoint/2010/main" val="2212021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2452</Words>
  <Application>Microsoft Office PowerPoint</Application>
  <PresentationFormat>宽屏</PresentationFormat>
  <Paragraphs>675</Paragraphs>
  <Slides>59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66" baseType="lpstr">
      <vt:lpstr>阿里巴巴普惠体 2.0 35 Thin</vt:lpstr>
      <vt:lpstr>阿里巴巴普惠体 2.0 95 ExtraBold</vt:lpstr>
      <vt:lpstr>等线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16</cp:revision>
  <dcterms:created xsi:type="dcterms:W3CDTF">2023-01-25T17:41:31Z</dcterms:created>
  <dcterms:modified xsi:type="dcterms:W3CDTF">2023-03-13T01:59:48Z</dcterms:modified>
</cp:coreProperties>
</file>